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hyperlink" Target="http://sakura.io" TargetMode="External"/><Relationship Id="rId5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3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hyperlink" Target="http://fukuno.jig.jp/1518" TargetMode="Externa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21.tif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"/><Relationship Id="rId3" Type="http://schemas.openxmlformats.org/officeDocument/2006/relationships/hyperlink" Target="https://fukuno.jig.jp/2562" TargetMode="Externa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8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8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Relationship Id="rId3" Type="http://schemas.openxmlformats.org/officeDocument/2006/relationships/image" Target="../media/image69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0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1.png"/><Relationship Id="rId3" Type="http://schemas.openxmlformats.org/officeDocument/2006/relationships/hyperlink" Target="http://ichigojam.net/IchigoJam.html" TargetMode="Externa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2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fukuno.jig.jp/app/IchigoJam/" TargetMode="External"/><Relationship Id="rId3" Type="http://schemas.openxmlformats.org/officeDocument/2006/relationships/image" Target="../media/image73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14.tif"/><Relationship Id="rId4" Type="http://schemas.openxmlformats.org/officeDocument/2006/relationships/hyperlink" Target="https://www.amazon.co.jp/dp/B005LL9J9G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tif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6.png"/><Relationship Id="rId3" Type="http://schemas.openxmlformats.org/officeDocument/2006/relationships/hyperlink" Target="https://fukuno.jig.jp/app/opendatacity/citiesratio7x7.html" TargetMode="Externa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Relationship Id="rId3" Type="http://schemas.openxmlformats.org/officeDocument/2006/relationships/image" Target="../media/image30.tif"/><Relationship Id="rId4" Type="http://schemas.openxmlformats.org/officeDocument/2006/relationships/image" Target="../media/image31.tif"/><Relationship Id="rId5" Type="http://schemas.openxmlformats.org/officeDocument/2006/relationships/image" Target="../media/image32.tif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tif"/><Relationship Id="rId3" Type="http://schemas.openxmlformats.org/officeDocument/2006/relationships/image" Target="../media/image34.tif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tif"/><Relationship Id="rId3" Type="http://schemas.openxmlformats.org/officeDocument/2006/relationships/image" Target="../media/image84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tif"/><Relationship Id="rId3" Type="http://schemas.openxmlformats.org/officeDocument/2006/relationships/hyperlink" Target="https://fukuno.jig.jp/2428" TargetMode="Externa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24.png"/><Relationship Id="rId4" Type="http://schemas.openxmlformats.org/officeDocument/2006/relationships/image" Target="../media/image15.tif"/><Relationship Id="rId5" Type="http://schemas.openxmlformats.org/officeDocument/2006/relationships/image" Target="../media/image1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Relationship Id="rId3" Type="http://schemas.openxmlformats.org/officeDocument/2006/relationships/image" Target="../media/image1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Relationship Id="rId3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5.tif"/><Relationship Id="rId10" Type="http://schemas.openxmlformats.org/officeDocument/2006/relationships/image" Target="../media/image6.tif"/><Relationship Id="rId11" Type="http://schemas.openxmlformats.org/officeDocument/2006/relationships/image" Target="../media/image7.tif"/><Relationship Id="rId12" Type="http://schemas.openxmlformats.org/officeDocument/2006/relationships/image" Target="../media/image8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7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9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Relationship Id="rId3" Type="http://schemas.openxmlformats.org/officeDocument/2006/relationships/image" Target="../media/image8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Relationship Id="rId3" Type="http://schemas.openxmlformats.org/officeDocument/2006/relationships/image" Target="../media/image8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9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tif"/><Relationship Id="rId3" Type="http://schemas.openxmlformats.org/officeDocument/2006/relationships/image" Target="../media/image1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Relationship Id="rId3" Type="http://schemas.openxmlformats.org/officeDocument/2006/relationships/image" Target="../media/image2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Relationship Id="rId3" Type="http://schemas.openxmlformats.org/officeDocument/2006/relationships/image" Target="../media/image2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Relationship Id="rId3" Type="http://schemas.openxmlformats.org/officeDocument/2006/relationships/image" Target="../media/image2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3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7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27.png"/><Relationship Id="rId9" Type="http://schemas.openxmlformats.org/officeDocument/2006/relationships/image" Target="../media/image49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IoTプログラミング…"/>
          <p:cNvSpPr txBox="1"/>
          <p:nvPr>
            <p:ph type="title"/>
          </p:nvPr>
        </p:nvSpPr>
        <p:spPr>
          <a:xfrm>
            <a:off x="-66079" y="1562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</a:t>
            </a:r>
            <a:r>
              <a:rPr u="sng">
                <a:hlinkClick r:id="rId4" invalidUrl="" action="" tgtFrame="" tooltip="" history="1" highlightClick="0" endSnd="0"/>
              </a:rPr>
              <a:t>sakura.io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aero gojo special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きのうのいちにちいっそう"/>
          <p:cNvSpPr txBox="1"/>
          <p:nvPr>
            <p:ph type="title"/>
          </p:nvPr>
        </p:nvSpPr>
        <p:spPr>
          <a:xfrm>
            <a:off x="132159" y="285517"/>
            <a:ext cx="12740482" cy="1684472"/>
          </a:xfrm>
          <a:prstGeom prst="rect">
            <a:avLst/>
          </a:prstGeom>
        </p:spPr>
        <p:txBody>
          <a:bodyPr/>
          <a:lstStyle/>
          <a:p>
            <a:pPr/>
            <a:r>
              <a:t>きのうのいちにちいっそう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252" y="2127655"/>
            <a:ext cx="11016296" cy="7250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36 X=X-BTN(28)+BTN(29)"/>
          <p:cNvSpPr txBox="1"/>
          <p:nvPr/>
        </p:nvSpPr>
        <p:spPr>
          <a:xfrm>
            <a:off x="142974" y="3812116"/>
            <a:ext cx="127188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58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5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60" name="ほ…"/>
          <p:cNvSpPr txBox="1"/>
          <p:nvPr/>
        </p:nvSpPr>
        <p:spPr>
          <a:xfrm>
            <a:off x="1991535" y="4812194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61" name="Arrow"/>
          <p:cNvSpPr/>
          <p:nvPr/>
        </p:nvSpPr>
        <p:spPr>
          <a:xfrm rot="16200000">
            <a:off x="2691326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2" name="れ…"/>
          <p:cNvSpPr txBox="1"/>
          <p:nvPr/>
        </p:nvSpPr>
        <p:spPr>
          <a:xfrm>
            <a:off x="5123143" y="4929978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Shift+プラス</a:t>
            </a:r>
          </a:p>
        </p:txBody>
      </p:sp>
      <p:sp>
        <p:nvSpPr>
          <p:cNvPr id="1263" name="Arrow"/>
          <p:cNvSpPr/>
          <p:nvPr/>
        </p:nvSpPr>
        <p:spPr>
          <a:xfrm rot="16200000">
            <a:off x="6268492" y="454953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4" name="イコール…"/>
          <p:cNvSpPr txBox="1"/>
          <p:nvPr/>
        </p:nvSpPr>
        <p:spPr>
          <a:xfrm>
            <a:off x="9393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65" name="Arrow"/>
          <p:cNvSpPr/>
          <p:nvPr/>
        </p:nvSpPr>
        <p:spPr>
          <a:xfrm flipH="1" rot="16200000">
            <a:off x="17853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6" name="かっこ…"/>
          <p:cNvSpPr txBox="1"/>
          <p:nvPr/>
        </p:nvSpPr>
        <p:spPr>
          <a:xfrm>
            <a:off x="33827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67" name="Arrow"/>
          <p:cNvSpPr/>
          <p:nvPr/>
        </p:nvSpPr>
        <p:spPr>
          <a:xfrm flipH="1" rot="16200000">
            <a:off x="45285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8" name="かっこ…"/>
          <p:cNvSpPr txBox="1"/>
          <p:nvPr/>
        </p:nvSpPr>
        <p:spPr>
          <a:xfrm>
            <a:off x="5575580" y="139164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69" name="Arrow"/>
          <p:cNvSpPr/>
          <p:nvPr/>
        </p:nvSpPr>
        <p:spPr>
          <a:xfrm flipH="1" rot="16200000">
            <a:off x="5794011" y="31068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73" name="Group"/>
          <p:cNvGrpSpPr/>
          <p:nvPr/>
        </p:nvGrpSpPr>
        <p:grpSpPr>
          <a:xfrm>
            <a:off x="10061999" y="3682272"/>
            <a:ext cx="687068" cy="714045"/>
            <a:chOff x="0" y="0"/>
            <a:chExt cx="687066" cy="714044"/>
          </a:xfrm>
        </p:grpSpPr>
        <p:sp>
          <p:nvSpPr>
            <p:cNvPr id="1270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1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2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76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77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78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79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0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81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85" name="Group"/>
          <p:cNvGrpSpPr/>
          <p:nvPr/>
        </p:nvGrpSpPr>
        <p:grpSpPr>
          <a:xfrm>
            <a:off x="9563723" y="3685811"/>
            <a:ext cx="687068" cy="714045"/>
            <a:chOff x="0" y="0"/>
            <a:chExt cx="687066" cy="714044"/>
          </a:xfrm>
        </p:grpSpPr>
        <p:sp>
          <p:nvSpPr>
            <p:cNvPr id="1282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3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4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チート？ バグをなおそ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チート？ バグをなおそう</a:t>
            </a:r>
          </a:p>
        </p:txBody>
      </p:sp>
      <p:pic>
        <p:nvPicPr>
          <p:cNvPr id="1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91" name="バグつぶ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バグつぶし</a:t>
            </a:r>
          </a:p>
        </p:txBody>
      </p:sp>
      <p:sp>
        <p:nvSpPr>
          <p:cNvPr id="1292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93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94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5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96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00" name="Group"/>
          <p:cNvGrpSpPr/>
          <p:nvPr/>
        </p:nvGrpSpPr>
        <p:grpSpPr>
          <a:xfrm>
            <a:off x="4805213" y="3782962"/>
            <a:ext cx="540840" cy="562076"/>
            <a:chOff x="0" y="0"/>
            <a:chExt cx="540839" cy="562075"/>
          </a:xfrm>
        </p:grpSpPr>
        <p:sp>
          <p:nvSpPr>
            <p:cNvPr id="1297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8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9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306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307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8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9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0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311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1312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3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4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5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6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22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32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27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324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5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6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30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3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5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332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3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4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10 CLT:CLS:X=15…"/>
          <p:cNvSpPr txBox="1"/>
          <p:nvPr/>
        </p:nvSpPr>
        <p:spPr>
          <a:xfrm>
            <a:off x="75670" y="2235200"/>
            <a:ext cx="127188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6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338" name="スコア表示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スコア表示</a:t>
            </a:r>
          </a:p>
        </p:txBody>
      </p:sp>
      <p:sp>
        <p:nvSpPr>
          <p:cNvPr id="133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おとといのいちにちいっそう"/>
          <p:cNvSpPr txBox="1"/>
          <p:nvPr>
            <p:ph type="title"/>
          </p:nvPr>
        </p:nvSpPr>
        <p:spPr>
          <a:xfrm>
            <a:off x="132159" y="285517"/>
            <a:ext cx="12740482" cy="1684472"/>
          </a:xfrm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おとといのいちにちいっそう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102162"/>
            <a:ext cx="13004801" cy="7301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38 IF BTN(32) CLS"/>
          <p:cNvSpPr txBox="1"/>
          <p:nvPr/>
        </p:nvSpPr>
        <p:spPr>
          <a:xfrm>
            <a:off x="75670" y="3860799"/>
            <a:ext cx="1271885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38 IF BTN(32) CLS</a:t>
            </a:r>
          </a:p>
        </p:txBody>
      </p:sp>
      <p:sp>
        <p:nvSpPr>
          <p:cNvPr id="1342" name="ボムで反撃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ボムで反撃！</a:t>
            </a:r>
          </a:p>
        </p:txBody>
      </p:sp>
      <p:sp>
        <p:nvSpPr>
          <p:cNvPr id="134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15 S=1…"/>
          <p:cNvSpPr txBox="1"/>
          <p:nvPr/>
        </p:nvSpPr>
        <p:spPr>
          <a:xfrm>
            <a:off x="75670" y="3200400"/>
            <a:ext cx="12718853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4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S=1</a:t>
            </a:r>
          </a:p>
          <a:p>
            <a:pPr algn="l">
              <a:defRPr sz="34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4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LIST38</a:t>
            </a:r>
          </a:p>
          <a:p>
            <a:pPr algn="l">
              <a:defRPr sz="34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38 </a:t>
            </a:r>
            <a:r>
              <a:rPr>
                <a:solidFill>
                  <a:schemeClr val="accent5"/>
                </a:solidFill>
              </a:rPr>
              <a:t>IF S </a:t>
            </a:r>
            <a:r>
              <a:t>IF BTN(32) CLS</a:t>
            </a:r>
            <a:r>
              <a:rPr>
                <a:solidFill>
                  <a:schemeClr val="accent5"/>
                </a:solidFill>
              </a:rPr>
              <a:t>:S=S-1</a:t>
            </a:r>
          </a:p>
        </p:txBody>
      </p:sp>
      <p:sp>
        <p:nvSpPr>
          <p:cNvPr id="1346" name="ボムの回数制限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ボムの回数制限</a:t>
            </a:r>
          </a:p>
        </p:txBody>
      </p:sp>
      <p:sp>
        <p:nvSpPr>
          <p:cNvPr id="134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CLT:CLS:X=15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50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5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IoTたいけん…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IoTたいけん</a:t>
            </a:r>
          </a:p>
          <a:p>
            <a:pPr defTabSz="554990">
              <a:defRPr sz="7600"/>
            </a:pPr>
            <a:r>
              <a:t>かわくだりをネットせつぞく</a:t>
            </a:r>
          </a:p>
        </p:txBody>
      </p:sp>
      <p:pic>
        <p:nvPicPr>
          <p:cNvPr id="1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LIST 39…"/>
          <p:cNvSpPr txBox="1"/>
          <p:nvPr/>
        </p:nvSpPr>
        <p:spPr>
          <a:xfrm>
            <a:off x="142974" y="2849033"/>
            <a:ext cx="1271885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LIST 39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IOT.OUT </a:t>
            </a:r>
            <a:r>
              <a:t>TICK():END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58" name="ネットに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ネットに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スコアをおくろう</a:t>
            </a:r>
          </a:p>
        </p:txBody>
      </p:sp>
      <p:sp>
        <p:nvSpPr>
          <p:cNvPr id="1359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360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IOT.OUT 10000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IOT.OUT 10000</a:t>
            </a:r>
          </a:p>
        </p:txBody>
      </p:sp>
      <p:sp>
        <p:nvSpPr>
          <p:cNvPr id="1363" name="チー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チート</a:t>
            </a:r>
          </a:p>
        </p:txBody>
      </p:sp>
      <p:sp>
        <p:nvSpPr>
          <p:cNvPr id="1364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34" y="5004726"/>
            <a:ext cx="4494412" cy="4494412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LIST 36…"/>
          <p:cNvSpPr txBox="1"/>
          <p:nvPr/>
        </p:nvSpPr>
        <p:spPr>
          <a:xfrm>
            <a:off x="142974" y="2810933"/>
            <a:ext cx="1271885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LIST 36</a:t>
            </a:r>
          </a:p>
          <a:p>
            <a:pPr algn="l">
              <a:defRPr sz="32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  <a:r>
              <a:rPr>
                <a:solidFill>
                  <a:schemeClr val="accent5"/>
                </a:solidFill>
              </a:rPr>
              <a:t>+IOT.IN()</a:t>
            </a:r>
          </a:p>
          <a:p>
            <a:pPr algn="l">
              <a:defRPr sz="32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68" name="スマホからも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スマホからも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うごく！？</a:t>
            </a:r>
          </a:p>
        </p:txBody>
      </p:sp>
      <p:sp>
        <p:nvSpPr>
          <p:cNvPr id="1369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370" name="https://sabae.cc/sakura/"/>
          <p:cNvSpPr txBox="1"/>
          <p:nvPr/>
        </p:nvSpPr>
        <p:spPr>
          <a:xfrm>
            <a:off x="328695" y="90815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1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オリジナル…"/>
          <p:cNvSpPr txBox="1"/>
          <p:nvPr>
            <p:ph type="title"/>
          </p:nvPr>
        </p:nvSpPr>
        <p:spPr>
          <a:xfrm>
            <a:off x="132159" y="2311730"/>
            <a:ext cx="12740482" cy="2958770"/>
          </a:xfrm>
          <a:prstGeom prst="rect">
            <a:avLst/>
          </a:prstGeom>
        </p:spPr>
        <p:txBody>
          <a:bodyPr/>
          <a:lstStyle/>
          <a:p>
            <a:pPr/>
            <a:r>
              <a:t>オリジナル</a:t>
            </a:r>
          </a:p>
          <a:p>
            <a:pPr/>
            <a:r>
              <a:t>IoTデバイスをつくろう</a:t>
            </a:r>
          </a:p>
        </p:txBody>
      </p:sp>
      <p:pic>
        <p:nvPicPr>
          <p:cNvPr id="13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84" name="Table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85" name="Line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786" y="289024"/>
            <a:ext cx="11045228" cy="9175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390" name="Arrow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1" name="Arrow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397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398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403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0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8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プログラム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プログラムサンプル</a:t>
            </a:r>
          </a:p>
        </p:txBody>
      </p:sp>
      <p:pic>
        <p:nvPicPr>
          <p:cNvPr id="1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NEW…"/>
          <p:cNvSpPr txBox="1"/>
          <p:nvPr/>
        </p:nvSpPr>
        <p:spPr>
          <a:xfrm>
            <a:off x="142974" y="1856368"/>
            <a:ext cx="12718852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N=IOT.IN()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IF N ?N:LED N-1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 10</a:t>
            </a:r>
          </a:p>
        </p:txBody>
      </p:sp>
      <p:sp>
        <p:nvSpPr>
          <p:cNvPr id="1414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415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416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17" name="自分の番号を選択…"/>
          <p:cNvSpPr txBox="1"/>
          <p:nvPr/>
        </p:nvSpPr>
        <p:spPr>
          <a:xfrm>
            <a:off x="7433866" y="4793163"/>
            <a:ext cx="4347465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自分の番号を選択</a:t>
            </a:r>
          </a:p>
          <a:p>
            <a:pPr>
              <a:defRPr sz="4000"/>
            </a:pPr>
            <a:r>
              <a:t>2を送ると点灯</a:t>
            </a:r>
          </a:p>
          <a:p>
            <a:pPr>
              <a:defRPr sz="4000"/>
            </a:pPr>
            <a:r>
              <a:t>1を送ると消える</a:t>
            </a:r>
          </a:p>
        </p:txBody>
      </p:sp>
      <p:pic>
        <p:nvPicPr>
          <p:cNvPr id="1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3976130"/>
            <a:ext cx="4697971" cy="4697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421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422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4500">
                <a:solidFill>
                  <a:schemeClr val="accent5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25 IF BTN()=0 CONT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</p:txBody>
      </p:sp>
      <p:sp>
        <p:nvSpPr>
          <p:cNvPr id="1425" name="ボタンを押すと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ボタンを押すと？</a:t>
            </a:r>
          </a:p>
        </p:txBody>
      </p:sp>
      <p:sp>
        <p:nvSpPr>
          <p:cNvPr id="1426" name="ボタンで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ボタンでサーボ</a:t>
            </a:r>
          </a:p>
        </p:txBody>
      </p:sp>
      <p:sp>
        <p:nvSpPr>
          <p:cNvPr id="1427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47" y="48397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30" name="10 PWM 2,140:WAIT30…"/>
          <p:cNvSpPr txBox="1"/>
          <p:nvPr/>
        </p:nvSpPr>
        <p:spPr>
          <a:xfrm>
            <a:off x="142974" y="2499835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25 IF </a:t>
            </a:r>
            <a:r>
              <a:rPr>
                <a:solidFill>
                  <a:schemeClr val="accent5"/>
                </a:solidFill>
              </a:rPr>
              <a:t>IOT.IN()</a:t>
            </a:r>
            <a:r>
              <a:t>=0 CONT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</p:txBody>
      </p:sp>
      <p:sp>
        <p:nvSpPr>
          <p:cNvPr id="1431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432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433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プログラミング…"/>
          <p:cNvSpPr txBox="1"/>
          <p:nvPr>
            <p:ph type="title"/>
          </p:nvPr>
        </p:nvSpPr>
        <p:spPr>
          <a:xfrm>
            <a:off x="132159" y="1741784"/>
            <a:ext cx="12740482" cy="2951099"/>
          </a:xfrm>
          <a:prstGeom prst="rect">
            <a:avLst/>
          </a:prstGeom>
        </p:spPr>
        <p:txBody>
          <a:bodyPr/>
          <a:lstStyle/>
          <a:p>
            <a:pPr/>
            <a:r>
              <a:t>プログラミング</a:t>
            </a:r>
          </a:p>
          <a:p>
            <a:pPr/>
            <a:r>
              <a:t>たのしい！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BEEP"/>
          <p:cNvSpPr txBox="1"/>
          <p:nvPr/>
        </p:nvSpPr>
        <p:spPr>
          <a:xfrm>
            <a:off x="390525" y="501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</a:t>
            </a:r>
          </a:p>
        </p:txBody>
      </p:sp>
      <p:pic>
        <p:nvPicPr>
          <p:cNvPr id="1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おとでる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おとでる</a:t>
            </a:r>
          </a:p>
        </p:txBody>
      </p:sp>
      <p:sp>
        <p:nvSpPr>
          <p:cNvPr id="1438" name="BEEP 5"/>
          <p:cNvSpPr txBox="1"/>
          <p:nvPr/>
        </p:nvSpPr>
        <p:spPr>
          <a:xfrm>
            <a:off x="390525" y="20445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 5</a:t>
            </a:r>
          </a:p>
        </p:txBody>
      </p:sp>
      <p:sp>
        <p:nvSpPr>
          <p:cNvPr id="1439" name="BEEP 5,30"/>
          <p:cNvSpPr txBox="1"/>
          <p:nvPr/>
        </p:nvSpPr>
        <p:spPr>
          <a:xfrm>
            <a:off x="390525" y="34460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 5,30</a:t>
            </a:r>
          </a:p>
        </p:txBody>
      </p:sp>
      <p:sp>
        <p:nvSpPr>
          <p:cNvPr id="1440" name="BEEP {おとのたかさ｝{,おとのながさ｝…"/>
          <p:cNvSpPr txBox="1"/>
          <p:nvPr>
            <p:ph type="title"/>
          </p:nvPr>
        </p:nvSpPr>
        <p:spPr>
          <a:xfrm>
            <a:off x="332051" y="8009466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BEEP {おとのたかさ｝{,おとのながさ｝ </a:t>
            </a:r>
          </a:p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14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-40〜125℃ ±4℃…"/>
          <p:cNvSpPr txBox="1"/>
          <p:nvPr/>
        </p:nvSpPr>
        <p:spPr>
          <a:xfrm>
            <a:off x="1076346" y="8383815"/>
            <a:ext cx="409651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14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-40〜105℃ ±0.5℃…"/>
          <p:cNvSpPr txBox="1"/>
          <p:nvPr/>
        </p:nvSpPr>
        <p:spPr>
          <a:xfrm>
            <a:off x="7433720" y="8383815"/>
            <a:ext cx="454548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449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1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58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52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3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4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5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6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7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64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59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0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1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2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3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65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66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67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68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69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70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71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72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1475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77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84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78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9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0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1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2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3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85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6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7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8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9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91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92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93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94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95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96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97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98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1501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1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03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10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04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5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6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7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8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9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16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11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2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3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4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5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17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18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19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20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21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22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23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24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15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5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5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537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538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541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5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IoT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31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Apple I (1976年)…"/>
          <p:cNvSpPr txBox="1"/>
          <p:nvPr/>
        </p:nvSpPr>
        <p:spPr>
          <a:xfrm>
            <a:off x="6943724" y="680507"/>
            <a:ext cx="5848351" cy="314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5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548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5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50" name="Table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655"/>
            <a:ext cx="13004800" cy="9424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はんだづけスポット＠大阪…"/>
          <p:cNvSpPr txBox="1"/>
          <p:nvPr/>
        </p:nvSpPr>
        <p:spPr>
          <a:xfrm>
            <a:off x="1354804" y="7683500"/>
            <a:ext cx="10295192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はんだづけスポット＠大阪</a:t>
            </a:r>
          </a:p>
          <a:p>
            <a:pPr/>
            <a:r>
              <a:t>共立ものづくり工作室（大阪、日本橋）</a:t>
            </a:r>
          </a:p>
        </p:txBody>
      </p:sp>
      <p:pic>
        <p:nvPicPr>
          <p:cNvPr id="1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064"/>
          <a:stretch>
            <a:fillRect/>
          </a:stretch>
        </p:blipFill>
        <p:spPr>
          <a:xfrm>
            <a:off x="0" y="-335669"/>
            <a:ext cx="13004800" cy="773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学ぼう！学び方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学ぼう！学び方</a:t>
            </a:r>
          </a:p>
        </p:txBody>
      </p:sp>
      <p:pic>
        <p:nvPicPr>
          <p:cNvPr id="15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2" name="Table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563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567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568" name="Rectangle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1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572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573" name="IchigoJamプリント…"/>
          <p:cNvSpPr txBox="1"/>
          <p:nvPr/>
        </p:nvSpPr>
        <p:spPr>
          <a:xfrm>
            <a:off x="7365752" y="2363258"/>
            <a:ext cx="5493961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https://fukuno.jig.jp/app/IchigoJam/"/>
          <p:cNvSpPr txBox="1"/>
          <p:nvPr/>
        </p:nvSpPr>
        <p:spPr>
          <a:xfrm>
            <a:off x="7101926" y="4991099"/>
            <a:ext cx="5920012" cy="8636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https://fukuno.jig.jp/app/IchigoJam/</a:t>
            </a:r>
          </a:p>
        </p:txBody>
      </p:sp>
      <p:sp>
        <p:nvSpPr>
          <p:cNvPr id="1576" name="IchigoJam web…"/>
          <p:cNvSpPr txBox="1"/>
          <p:nvPr/>
        </p:nvSpPr>
        <p:spPr>
          <a:xfrm>
            <a:off x="7361055" y="1686983"/>
            <a:ext cx="5503355" cy="28321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web</a:t>
            </a:r>
          </a:p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おうちのパソコンでもうごく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</a:t>
            </a:r>
          </a:p>
        </p:txBody>
      </p:sp>
      <p:pic>
        <p:nvPicPr>
          <p:cNvPr id="15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99" y="75727"/>
            <a:ext cx="6623448" cy="9500546"/>
          </a:xfrm>
          <a:prstGeom prst="rect">
            <a:avLst/>
          </a:prstGeom>
          <a:ln w="12700">
            <a:miter lim="400000"/>
          </a:ln>
        </p:spPr>
      </p:pic>
      <p:sp>
        <p:nvSpPr>
          <p:cNvPr id="1578" name="ウデマエ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ウデマエ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ひろうしよう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583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581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82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584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85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624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5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625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594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591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92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93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595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96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601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597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98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99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00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6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5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603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04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09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60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0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0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16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610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1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2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3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4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5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17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618" name="1. サンワサプライ 有線USBキーボード…"/>
          <p:cNvSpPr txBox="1"/>
          <p:nvPr/>
        </p:nvSpPr>
        <p:spPr>
          <a:xfrm>
            <a:off x="3991544" y="1299694"/>
            <a:ext cx="560679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1619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620" name="4. コンポジットケーブル…"/>
          <p:cNvSpPr txBox="1"/>
          <p:nvPr/>
        </p:nvSpPr>
        <p:spPr>
          <a:xfrm>
            <a:off x="150522" y="8135698"/>
            <a:ext cx="39127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1621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1622" name="2. USB ACアダプター…"/>
          <p:cNvSpPr txBox="1"/>
          <p:nvPr/>
        </p:nvSpPr>
        <p:spPr>
          <a:xfrm>
            <a:off x="9549101" y="2748979"/>
            <a:ext cx="3298242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困った時は、コミュニティ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困った時は、コミュニティ！</a:t>
            </a:r>
          </a:p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Facebookグループ 「IchigoJam-FAN」</a:t>
            </a:r>
          </a:p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メンバー 2500人+ (or Twitter #IchigoJam)</a:t>
            </a:r>
          </a:p>
        </p:txBody>
      </p:sp>
      <p:pic>
        <p:nvPicPr>
          <p:cNvPr id="16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イライラ、かいけつしよ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イライラ、かいけつしよう</a:t>
            </a:r>
          </a:p>
        </p:txBody>
      </p:sp>
      <p:pic>
        <p:nvPicPr>
          <p:cNvPr id="16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課題"/>
          <p:cNvSpPr/>
          <p:nvPr/>
        </p:nvSpPr>
        <p:spPr>
          <a:xfrm>
            <a:off x="135100" y="6635099"/>
            <a:ext cx="2478121" cy="2478121"/>
          </a:xfrm>
          <a:prstGeom prst="ellipse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課題</a:t>
            </a:r>
          </a:p>
        </p:txBody>
      </p:sp>
      <p:sp>
        <p:nvSpPr>
          <p:cNvPr id="1635" name="アイデア"/>
          <p:cNvSpPr/>
          <p:nvPr/>
        </p:nvSpPr>
        <p:spPr>
          <a:xfrm>
            <a:off x="3641300" y="4582759"/>
            <a:ext cx="2478121" cy="247812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アイデア</a:t>
            </a:r>
          </a:p>
        </p:txBody>
      </p:sp>
      <p:sp>
        <p:nvSpPr>
          <p:cNvPr id="1636" name="データ"/>
          <p:cNvSpPr/>
          <p:nvPr/>
        </p:nvSpPr>
        <p:spPr>
          <a:xfrm>
            <a:off x="7147500" y="6805844"/>
            <a:ext cx="2478121" cy="2478121"/>
          </a:xfrm>
          <a:prstGeom prst="ellipse">
            <a:avLst/>
          </a:prstGeom>
          <a:solidFill>
            <a:schemeClr val="accent1">
              <a:hueOff val="47394"/>
              <a:satOff val="-25753"/>
              <a:lumOff val="-7544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データ</a:t>
            </a:r>
          </a:p>
        </p:txBody>
      </p:sp>
      <p:sp>
        <p:nvSpPr>
          <p:cNvPr id="1637" name="アプリ"/>
          <p:cNvSpPr/>
          <p:nvPr/>
        </p:nvSpPr>
        <p:spPr>
          <a:xfrm>
            <a:off x="7147500" y="2825819"/>
            <a:ext cx="2478121" cy="2478122"/>
          </a:xfrm>
          <a:prstGeom prst="ellipse">
            <a:avLst/>
          </a:prstGeom>
          <a:solidFill>
            <a:schemeClr val="accent4">
              <a:satOff val="1488"/>
              <a:lumOff val="-7242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アプリ</a:t>
            </a:r>
          </a:p>
        </p:txBody>
      </p:sp>
      <p:sp>
        <p:nvSpPr>
          <p:cNvPr id="1638" name="イノベーション"/>
          <p:cNvSpPr/>
          <p:nvPr/>
        </p:nvSpPr>
        <p:spPr>
          <a:xfrm>
            <a:off x="10391579" y="640380"/>
            <a:ext cx="2478121" cy="2478121"/>
          </a:xfrm>
          <a:prstGeom prst="ellipse">
            <a:avLst/>
          </a:prstGeom>
          <a:solidFill>
            <a:schemeClr val="accent3">
              <a:hueOff val="-333989"/>
              <a:satOff val="3917"/>
              <a:lumOff val="-666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5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イノベーション</a:t>
            </a:r>
          </a:p>
        </p:txBody>
      </p:sp>
      <p:sp>
        <p:nvSpPr>
          <p:cNvPr id="1639" name="Line"/>
          <p:cNvSpPr/>
          <p:nvPr/>
        </p:nvSpPr>
        <p:spPr>
          <a:xfrm flipV="1">
            <a:off x="2593380" y="6438919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40" name="Line"/>
          <p:cNvSpPr/>
          <p:nvPr/>
        </p:nvSpPr>
        <p:spPr>
          <a:xfrm flipV="1">
            <a:off x="6038140" y="4526031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41" name="Line"/>
          <p:cNvSpPr/>
          <p:nvPr/>
        </p:nvSpPr>
        <p:spPr>
          <a:xfrm flipV="1">
            <a:off x="9372720" y="2510411"/>
            <a:ext cx="1169864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42" name="Line"/>
          <p:cNvSpPr/>
          <p:nvPr/>
        </p:nvSpPr>
        <p:spPr>
          <a:xfrm flipV="1">
            <a:off x="8386560" y="5431175"/>
            <a:ext cx="1" cy="1298234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43" name="課題からスタート…"/>
          <p:cNvSpPr txBox="1"/>
          <p:nvPr/>
        </p:nvSpPr>
        <p:spPr>
          <a:xfrm>
            <a:off x="150469" y="319415"/>
            <a:ext cx="7369811" cy="238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課題からスタート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アイデア＋データ→アプリ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横展開してイノベーション！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158" y="1060285"/>
            <a:ext cx="11544484" cy="7188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データをあつめよ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データをあつめよう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行政データや宇宙データはいくら？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624" y="2419350"/>
            <a:ext cx="8765552" cy="6598378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日本の自治体オープンデータ…"/>
          <p:cNvSpPr txBox="1"/>
          <p:nvPr/>
        </p:nvSpPr>
        <p:spPr>
          <a:xfrm>
            <a:off x="1698635" y="370622"/>
            <a:ext cx="9336597" cy="186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t>日本の自治体オープンデータ</a:t>
            </a:r>
          </a:p>
          <a:p>
            <a:pPr>
              <a:defRPr sz="5500"/>
            </a:pPr>
            <a:r>
              <a:t>全595サイト！</a:t>
            </a:r>
          </a:p>
        </p:txBody>
      </p:sp>
      <p:sp>
        <p:nvSpPr>
          <p:cNvPr id="1653" name="https://fukuno.jig.jp/app/opendatacity/citiesratio7x7.html"/>
          <p:cNvSpPr txBox="1"/>
          <p:nvPr/>
        </p:nvSpPr>
        <p:spPr>
          <a:xfrm>
            <a:off x="1952362" y="9148233"/>
            <a:ext cx="8829143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https://fukuno.jig.jp/app/opendatacity/citiesratio7x7.html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オープンデータ＝自由に使えるデータ"/>
          <p:cNvSpPr txBox="1"/>
          <p:nvPr>
            <p:ph type="title"/>
          </p:nvPr>
        </p:nvSpPr>
        <p:spPr>
          <a:xfrm>
            <a:off x="347999" y="1358617"/>
            <a:ext cx="12247036" cy="1434307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defRPr sz="50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rPr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オープンデータ</a:t>
            </a:r>
            <a:r>
              <a:t>＝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自由に使える</a:t>
            </a:r>
            <a:r>
              <a:t>データ</a:t>
            </a:r>
          </a:p>
        </p:txBody>
      </p:sp>
      <p:sp>
        <p:nvSpPr>
          <p:cNvPr id="1656" name="All rights reserved"/>
          <p:cNvSpPr txBox="1"/>
          <p:nvPr/>
        </p:nvSpPr>
        <p:spPr>
          <a:xfrm>
            <a:off x="83827" y="7236882"/>
            <a:ext cx="5755568" cy="826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All rights reserved</a:t>
            </a:r>
          </a:p>
        </p:txBody>
      </p:sp>
      <p:pic>
        <p:nvPicPr>
          <p:cNvPr id="16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111" y="5270913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8" name="Arrow"/>
          <p:cNvSpPr/>
          <p:nvPr/>
        </p:nvSpPr>
        <p:spPr>
          <a:xfrm>
            <a:off x="5950453" y="5738002"/>
            <a:ext cx="1042129" cy="970823"/>
          </a:xfrm>
          <a:prstGeom prst="rightArrow">
            <a:avLst>
              <a:gd name="adj1" fmla="val 32000"/>
              <a:gd name="adj2" fmla="val 8372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9" name="クリエイティブ・コモンズ・表示…"/>
          <p:cNvSpPr txBox="1"/>
          <p:nvPr/>
        </p:nvSpPr>
        <p:spPr>
          <a:xfrm>
            <a:off x="7040081" y="7246042"/>
            <a:ext cx="6006215" cy="143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クリエイティブ・コモンズ・表示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CC BY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（活用歓迎！出展だけ表示してね）</a:t>
            </a:r>
          </a:p>
        </p:txBody>
      </p:sp>
      <p:pic>
        <p:nvPicPr>
          <p:cNvPr id="16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1438" y="5283613"/>
            <a:ext cx="51435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（すべての著作権を主張）"/>
          <p:cNvSpPr txBox="1"/>
          <p:nvPr/>
        </p:nvSpPr>
        <p:spPr>
          <a:xfrm>
            <a:off x="-41496" y="8115371"/>
            <a:ext cx="6006215" cy="68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（すべての著作権を主張）</a:t>
            </a:r>
          </a:p>
        </p:txBody>
      </p:sp>
      <p:sp>
        <p:nvSpPr>
          <p:cNvPr id="1662" name="（営利目的利用、転載、販売、改変など活用自由！）"/>
          <p:cNvSpPr txBox="1"/>
          <p:nvPr/>
        </p:nvSpPr>
        <p:spPr>
          <a:xfrm>
            <a:off x="5966034" y="2464482"/>
            <a:ext cx="6006215" cy="40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0831">
              <a:defRPr sz="1919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（営利目的利用、転載、販売、改変など活用自由！）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9490"/>
            <a:ext cx="13004801" cy="7320313"/>
          </a:xfrm>
          <a:prstGeom prst="rect">
            <a:avLst/>
          </a:prstGeom>
          <a:ln w="12700">
            <a:miter lim="400000"/>
          </a:ln>
        </p:spPr>
      </p:pic>
      <p:sp>
        <p:nvSpPr>
          <p:cNvPr id="1665" name="Line"/>
          <p:cNvSpPr/>
          <p:nvPr/>
        </p:nvSpPr>
        <p:spPr>
          <a:xfrm>
            <a:off x="7232953" y="4737100"/>
            <a:ext cx="4794034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0443" y="7403286"/>
            <a:ext cx="2936653" cy="235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232" y="7321964"/>
            <a:ext cx="2814869" cy="251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6800" y="7437153"/>
            <a:ext cx="3193311" cy="235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669" name="画像、いらすとや"/>
          <p:cNvSpPr txBox="1"/>
          <p:nvPr/>
        </p:nvSpPr>
        <p:spPr>
          <a:xfrm>
            <a:off x="10871708" y="9275233"/>
            <a:ext cx="1929385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画像、いらすとや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974" y="4643350"/>
            <a:ext cx="6070282" cy="452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52" y="4551795"/>
            <a:ext cx="6423206" cy="4711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3159" t="0" r="14167" b="0"/>
          <a:stretch>
            <a:fillRect/>
          </a:stretch>
        </p:blipFill>
        <p:spPr>
          <a:xfrm>
            <a:off x="6521663" y="288028"/>
            <a:ext cx="6455582" cy="4211695"/>
          </a:xfrm>
          <a:prstGeom prst="rect">
            <a:avLst/>
          </a:prstGeom>
          <a:ln w="12700">
            <a:miter lim="400000"/>
          </a:ln>
        </p:spPr>
      </p:pic>
      <p:sp>
        <p:nvSpPr>
          <p:cNvPr id="1674" name="衛星データプラットフォーム…"/>
          <p:cNvSpPr txBox="1"/>
          <p:nvPr>
            <p:ph type="title"/>
          </p:nvPr>
        </p:nvSpPr>
        <p:spPr>
          <a:xfrm>
            <a:off x="347999" y="878486"/>
            <a:ext cx="5940311" cy="3030722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衛星データプラットフォーム</a:t>
            </a:r>
          </a:p>
          <a:p>
            <a:pPr defTabSz="362204">
              <a:defRPr sz="496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Tellus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(テルース)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</a:p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宇宙からのデータも使い放題！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IoT、どんどんふえる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IoT、どんどんふえる</a:t>
            </a:r>
          </a:p>
          <a:p>
            <a:pPr/>
            <a:r>
              <a:t>コンピューターとネット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使おう！テクノロジー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使おう！テクノロジー</a:t>
            </a:r>
          </a:p>
        </p:txBody>
      </p:sp>
      <p:pic>
        <p:nvPicPr>
          <p:cNvPr id="16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多量データはAI分析！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多量データはAI分析！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最新のAIライブラリ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使用料金はいくら？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多量データをVRで見える化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多量データをVRで見える化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最新モバイルVR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デバイスはいくら？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49,80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10000"/>
            </a:lvl1pPr>
          </a:lstStyle>
          <a:p>
            <a:pPr/>
            <a:r>
              <a:t>49,800円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0934" y="-420280"/>
            <a:ext cx="9890084" cy="676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451" y="5146969"/>
            <a:ext cx="7759349" cy="466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VRアプリだって…"/>
          <p:cNvSpPr txBox="1"/>
          <p:nvPr/>
        </p:nvSpPr>
        <p:spPr>
          <a:xfrm>
            <a:off x="8823181" y="2019300"/>
            <a:ext cx="365577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VRアプリだって</a:t>
            </a:r>
          </a:p>
          <a:p>
            <a:pPr/>
            <a:r>
              <a:t>つくれる！</a:t>
            </a:r>
          </a:p>
        </p:txBody>
      </p:sp>
      <p:sp>
        <p:nvSpPr>
          <p:cNvPr id="1690" name="イチオシ…"/>
          <p:cNvSpPr txBox="1"/>
          <p:nvPr/>
        </p:nvSpPr>
        <p:spPr>
          <a:xfrm>
            <a:off x="699651" y="7480300"/>
            <a:ext cx="390083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イチオシ</a:t>
            </a:r>
          </a:p>
          <a:p>
            <a:pPr/>
            <a:r>
              <a:t>ベジェ曲線 on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75" y="4608565"/>
            <a:ext cx="11043455" cy="506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693" name="マイクラVR風が…"/>
          <p:cNvSpPr txBox="1"/>
          <p:nvPr/>
        </p:nvSpPr>
        <p:spPr>
          <a:xfrm>
            <a:off x="372770" y="736600"/>
            <a:ext cx="413126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  <p:pic>
        <p:nvPicPr>
          <p:cNvPr id="16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7071" y="21166"/>
            <a:ext cx="8270429" cy="6643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7" name="データ x アプリ…"/>
          <p:cNvSpPr txBox="1"/>
          <p:nvPr/>
        </p:nvSpPr>
        <p:spPr>
          <a:xfrm>
            <a:off x="7389389" y="1968500"/>
            <a:ext cx="5405756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データ x 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6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育てよう！次世代！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育てよう！次世代！</a:t>
            </a:r>
          </a:p>
        </p:txBody>
      </p:sp>
      <p:pic>
        <p:nvPicPr>
          <p:cNvPr id="17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4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802"/>
            <a:ext cx="13004801" cy="8325205"/>
          </a:xfrm>
          <a:prstGeom prst="rect">
            <a:avLst/>
          </a:prstGeom>
          <a:ln w="12700">
            <a:miter lim="400000"/>
          </a:ln>
        </p:spPr>
      </p:pic>
      <p:sp>
        <p:nvSpPr>
          <p:cNvPr id="1706" name="加藤学園 小学校5年生 PCN沼津"/>
          <p:cNvSpPr txBox="1"/>
          <p:nvPr/>
        </p:nvSpPr>
        <p:spPr>
          <a:xfrm>
            <a:off x="1836737" y="8640233"/>
            <a:ext cx="9331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加藤学園 小学校5年生 PCN沼津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なかよくなろう！</a:t>
            </a:r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鯖江市全12校、総合2コマでプログラミングスタート！"/>
          <p:cNvSpPr txBox="1"/>
          <p:nvPr/>
        </p:nvSpPr>
        <p:spPr>
          <a:xfrm>
            <a:off x="736879" y="8712200"/>
            <a:ext cx="1153104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鯖江市全12校、総合2コマでプログラミングスタート！</a:t>
            </a:r>
          </a:p>
        </p:txBody>
      </p:sp>
      <p:sp>
        <p:nvSpPr>
          <p:cNvPr id="1710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88" y="-10584"/>
            <a:ext cx="13049975" cy="5664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33" y="5692107"/>
            <a:ext cx="7315201" cy="375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4" name="鯖江 Hana道場"/>
          <p:cNvSpPr txBox="1"/>
          <p:nvPr/>
        </p:nvSpPr>
        <p:spPr>
          <a:xfrm>
            <a:off x="8406384" y="5865674"/>
            <a:ext cx="360883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鯖江 Hana道場</a:t>
            </a:r>
          </a:p>
        </p:txBody>
      </p:sp>
      <p:sp>
        <p:nvSpPr>
          <p:cNvPr id="1715" name="http://hanadojo.com/"/>
          <p:cNvSpPr txBox="1"/>
          <p:nvPr/>
        </p:nvSpPr>
        <p:spPr>
          <a:xfrm>
            <a:off x="7453629" y="6686549"/>
            <a:ext cx="551434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http://hanadojo.com/</a:t>
            </a:r>
          </a:p>
        </p:txBody>
      </p:sp>
      <p:pic>
        <p:nvPicPr>
          <p:cNvPr id="17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8800" y="7507423"/>
            <a:ext cx="4064000" cy="189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鯖江で誕生!? 子供起業家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鯖江で誕生!? 子供起業家</a:t>
            </a:r>
          </a:p>
        </p:txBody>
      </p:sp>
      <p:sp>
        <p:nvSpPr>
          <p:cNvPr id="1719" name="Hana道場から子供開発プロダクトの初製品化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Hana道場から子供開発プロダクトの初製品化！</a:t>
            </a:r>
          </a:p>
        </p:txBody>
      </p:sp>
      <p:pic>
        <p:nvPicPr>
          <p:cNvPr id="1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722" name="メカ担当：MASAHARU（中2）…"/>
          <p:cNvSpPr txBox="1"/>
          <p:nvPr/>
        </p:nvSpPr>
        <p:spPr>
          <a:xfrm>
            <a:off x="8174740" y="6814438"/>
            <a:ext cx="3743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7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29" name="副賞 ノートPC / 3Dプリンタ他"/>
          <p:cNvSpPr txBox="1"/>
          <p:nvPr/>
        </p:nvSpPr>
        <p:spPr>
          <a:xfrm>
            <a:off x="7384641" y="3505079"/>
            <a:ext cx="535259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 / 3Dプリンタ他</a:t>
            </a:r>
          </a:p>
        </p:txBody>
      </p:sp>
      <p:sp>
        <p:nvSpPr>
          <p:cNvPr id="1730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732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7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pic>
        <p:nvPicPr>
          <p:cNvPr id="17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41732"/>
            <a:ext cx="13004801" cy="6396736"/>
          </a:xfrm>
          <a:prstGeom prst="rect">
            <a:avLst/>
          </a:prstGeom>
          <a:ln w="12700">
            <a:miter lim="400000"/>
          </a:ln>
        </p:spPr>
      </p:pic>
      <p:sp>
        <p:nvSpPr>
          <p:cNvPr id="1737" name="KYOTO STEAM 事業創発部会…"/>
          <p:cNvSpPr txBox="1"/>
          <p:nvPr/>
        </p:nvSpPr>
        <p:spPr>
          <a:xfrm>
            <a:off x="285294" y="6807180"/>
            <a:ext cx="12434212" cy="2496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560831">
              <a:spcBef>
                <a:spcPts val="3600"/>
              </a:spcBef>
              <a:defRPr sz="4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KYOTO STEAM 事業創発部会</a:t>
            </a:r>
          </a:p>
          <a:p>
            <a:pPr defTabSz="560831">
              <a:spcBef>
                <a:spcPts val="3600"/>
              </a:spcBef>
              <a:defRPr sz="4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次回 2/13開催！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328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333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334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335" name="ネットにつながる IchigoJam IoT…"/>
          <p:cNvSpPr txBox="1"/>
          <p:nvPr/>
        </p:nvSpPr>
        <p:spPr>
          <a:xfrm>
            <a:off x="761047" y="483524"/>
            <a:ext cx="1148270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= IchigoSoda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9595" y="2523513"/>
            <a:ext cx="6114478" cy="611447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福井高専 電子情報工学科卒→起業"/>
          <p:cNvSpPr txBox="1"/>
          <p:nvPr/>
        </p:nvSpPr>
        <p:spPr>
          <a:xfrm>
            <a:off x="603377" y="960694"/>
            <a:ext cx="117980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福井高専 電子情報工学科卒→起業</a:t>
            </a:r>
          </a:p>
        </p:txBody>
      </p:sp>
      <p:sp>
        <p:nvSpPr>
          <p:cNvPr id="253" name="がんきょう"/>
          <p:cNvSpPr txBox="1"/>
          <p:nvPr/>
        </p:nvSpPr>
        <p:spPr>
          <a:xfrm>
            <a:off x="4514785" y="425519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がんきょう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0013" b="0"/>
          <a:stretch>
            <a:fillRect/>
          </a:stretch>
        </p:blipFill>
        <p:spPr>
          <a:xfrm>
            <a:off x="290727" y="2528881"/>
            <a:ext cx="5916934" cy="611447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Arrow"/>
          <p:cNvSpPr/>
          <p:nvPr/>
        </p:nvSpPr>
        <p:spPr>
          <a:xfrm>
            <a:off x="2092386" y="612618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6" name="鯖江から来ました！"/>
          <p:cNvSpPr txBox="1"/>
          <p:nvPr/>
        </p:nvSpPr>
        <p:spPr>
          <a:xfrm>
            <a:off x="4514849" y="8851380"/>
            <a:ext cx="39751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1"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鯖江から来ました！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42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わくわく電子工作セットをあけよ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わくわく電子工作セットをあけよう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348" name="みじかいほうを…"/>
          <p:cNvSpPr txBox="1"/>
          <p:nvPr/>
        </p:nvSpPr>
        <p:spPr>
          <a:xfrm>
            <a:off x="1198164" y="4940300"/>
            <a:ext cx="328765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353" name="Group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34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4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1" name="Connection Line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64" name="Group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362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3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65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68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9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12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74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75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76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77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8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13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83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80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1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2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84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6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7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92" name="Group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90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1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1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94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97" name="Group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415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96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16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9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2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03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04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405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406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407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4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0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20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4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5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429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0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57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2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3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38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34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5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6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7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58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40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1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9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43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45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6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7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0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5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3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54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63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64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47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76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8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84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8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2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85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福野 泰介（ふくのたいすけ）…"/>
          <p:cNvSpPr txBox="1"/>
          <p:nvPr/>
        </p:nvSpPr>
        <p:spPr>
          <a:xfrm>
            <a:off x="2625666" y="1254746"/>
            <a:ext cx="6316676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 泰介（ふくのたいすけ）</a:t>
            </a:r>
          </a:p>
          <a:p>
            <a:pPr>
              <a:defRPr sz="3200"/>
            </a:pPr>
            <a:r>
              <a:t>福井高専 電子情報工学科卒</a:t>
            </a:r>
          </a:p>
          <a:p>
            <a:pPr>
              <a:defRPr sz="3200"/>
            </a:pPr>
            <a:r>
              <a:t>IchigoJam 開発者</a:t>
            </a:r>
          </a:p>
          <a:p>
            <a:pPr>
              <a:defRPr sz="3200"/>
            </a:pPr>
            <a:r>
              <a:t> 株式会社 jig.jp 創業者＆会長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88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93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9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1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7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98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9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1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502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503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507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8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513" name="Arrow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1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4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0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31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3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3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3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5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6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37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38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39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43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4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4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5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53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54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5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6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0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6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63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64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65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69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6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0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73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77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7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8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1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2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8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9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9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93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94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6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99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600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73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2918" y="687140"/>
            <a:ext cx="5679079" cy="8379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04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605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14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61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5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16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9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20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21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22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23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4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2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30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31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32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36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33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4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5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7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40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42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3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48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49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58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3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60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6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2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66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1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68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6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0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76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77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6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80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277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543"/>
            <a:ext cx="13004801" cy="9308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90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8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91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92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98" name="Group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69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99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702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703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707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704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5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6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713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722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1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2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2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9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30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1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32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5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36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37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38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39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4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5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825" y="170665"/>
            <a:ext cx="12371117" cy="6956219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祝、特別賞！"/>
          <p:cNvSpPr txBox="1"/>
          <p:nvPr/>
        </p:nvSpPr>
        <p:spPr>
          <a:xfrm>
            <a:off x="1246716" y="7918028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祝、特別賞！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3084" y="5119116"/>
            <a:ext cx="6151716" cy="4250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61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62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6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8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8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789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9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9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95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9" name="Group"/>
          <p:cNvGrpSpPr/>
          <p:nvPr/>
        </p:nvGrpSpPr>
        <p:grpSpPr>
          <a:xfrm>
            <a:off x="10228400" y="3887754"/>
            <a:ext cx="634241" cy="659144"/>
            <a:chOff x="0" y="0"/>
            <a:chExt cx="634240" cy="659143"/>
          </a:xfrm>
        </p:grpSpPr>
        <p:sp>
          <p:nvSpPr>
            <p:cNvPr id="796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7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8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0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1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81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8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20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2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27" name="Group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824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5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6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1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3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4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4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40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65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3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4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4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4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6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7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2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3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5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0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911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8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8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2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6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7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9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1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2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3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4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5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6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01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98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9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0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04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902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3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05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06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07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8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32" y="184601"/>
            <a:ext cx="11651536" cy="78313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IchigoJam 5さい"/>
          <p:cNvSpPr txBox="1"/>
          <p:nvPr/>
        </p:nvSpPr>
        <p:spPr>
          <a:xfrm>
            <a:off x="2921380" y="8362566"/>
            <a:ext cx="716203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5さい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1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2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38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4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5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6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7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8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9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0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931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933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34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35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936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IoTの「T」できた！</a:t>
            </a:r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9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45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6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7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8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51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52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5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62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3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4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5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テレビゲームでまなぶ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テレビゲームでまなぶ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アルゴリズム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74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0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1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1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テレビとキーボードをつないで、ON!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テレビとキーボードをつないで、ON!</a:t>
            </a:r>
          </a:p>
        </p:txBody>
      </p:sp>
      <p:sp>
        <p:nvSpPr>
          <p:cNvPr id="1022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90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6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7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8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9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3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2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5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5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7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8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9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07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1004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5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6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10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1008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9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11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2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3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4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5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6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017" name="④"/>
          <p:cNvSpPr txBox="1"/>
          <p:nvPr/>
        </p:nvSpPr>
        <p:spPr>
          <a:xfrm>
            <a:off x="7596716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1018" name="③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1019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1 LED1:OUT1,0:WAIT10…"/>
          <p:cNvSpPr txBox="1"/>
          <p:nvPr/>
        </p:nvSpPr>
        <p:spPr>
          <a:xfrm>
            <a:off x="678391" y="3231547"/>
            <a:ext cx="1273175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LED1:OUT1,0:WAIT10</a:t>
            </a:r>
          </a:p>
          <a:p>
            <a:pPr algn="l">
              <a:lnSpc>
                <a:spcPct val="13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LED0:OUT1,1:WAIT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1028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1029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33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1034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39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104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2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46" name="Group"/>
          <p:cNvGrpSpPr/>
          <p:nvPr/>
        </p:nvGrpSpPr>
        <p:grpSpPr>
          <a:xfrm>
            <a:off x="4314433" y="4552174"/>
            <a:ext cx="534514" cy="547652"/>
            <a:chOff x="0" y="0"/>
            <a:chExt cx="534512" cy="547650"/>
          </a:xfrm>
        </p:grpSpPr>
        <p:sp>
          <p:nvSpPr>
            <p:cNvPr id="1043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4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5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6699" y="-309573"/>
            <a:ext cx="8490369" cy="6239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3960" y="2724822"/>
            <a:ext cx="4898246" cy="366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0535" y="4871894"/>
            <a:ext cx="1969256" cy="44636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8才の時、パソコンを…"/>
          <p:cNvSpPr txBox="1"/>
          <p:nvPr/>
        </p:nvSpPr>
        <p:spPr>
          <a:xfrm>
            <a:off x="-1" y="7274983"/>
            <a:ext cx="130048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8才の時、パソコンを</a:t>
            </a:r>
            <a:endParaRPr>
              <a:solidFill>
                <a:schemeClr val="accent5"/>
              </a:solidFill>
            </a:endParaRP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ゲームがつくれる</a:t>
            </a:r>
            <a:r>
              <a:t>ときいて買ってもらう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5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5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66" name="Group"/>
          <p:cNvGrpSpPr/>
          <p:nvPr/>
        </p:nvGrpSpPr>
        <p:grpSpPr>
          <a:xfrm>
            <a:off x="2794379" y="4479494"/>
            <a:ext cx="634241" cy="659145"/>
            <a:chOff x="0" y="0"/>
            <a:chExt cx="634240" cy="659143"/>
          </a:xfrm>
        </p:grpSpPr>
        <p:sp>
          <p:nvSpPr>
            <p:cNvPr id="1063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4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5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7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79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83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80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1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2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8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96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02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3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04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105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06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107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0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1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12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13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16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7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18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119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12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121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4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5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126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29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33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3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34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35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6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37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8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4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293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679" y="173566"/>
            <a:ext cx="11919442" cy="9255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48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49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0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54" name="Group"/>
          <p:cNvGrpSpPr/>
          <p:nvPr/>
        </p:nvGrpSpPr>
        <p:grpSpPr>
          <a:xfrm>
            <a:off x="2125513" y="4498694"/>
            <a:ext cx="634241" cy="659144"/>
            <a:chOff x="0" y="0"/>
            <a:chExt cx="634240" cy="659143"/>
          </a:xfrm>
        </p:grpSpPr>
        <p:sp>
          <p:nvSpPr>
            <p:cNvPr id="1151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2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3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158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9" name="0…"/>
          <p:cNvSpPr txBox="1"/>
          <p:nvPr/>
        </p:nvSpPr>
        <p:spPr>
          <a:xfrm>
            <a:off x="11167533" y="3287907"/>
            <a:ext cx="1447801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15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</p:txBody>
      </p:sp>
      <p:sp>
        <p:nvSpPr>
          <p:cNvPr id="1160" name="T…"/>
          <p:cNvSpPr txBox="1"/>
          <p:nvPr/>
        </p:nvSpPr>
        <p:spPr>
          <a:xfrm>
            <a:off x="6476346" y="3308350"/>
            <a:ext cx="1003301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T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U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V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X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Y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Z</a:t>
            </a:r>
          </a:p>
        </p:txBody>
      </p:sp>
      <p:sp>
        <p:nvSpPr>
          <p:cNvPr id="1161" name="へんすう"/>
          <p:cNvSpPr txBox="1"/>
          <p:nvPr/>
        </p:nvSpPr>
        <p:spPr>
          <a:xfrm>
            <a:off x="6156113" y="2501204"/>
            <a:ext cx="192024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へんすう</a:t>
            </a:r>
          </a:p>
        </p:txBody>
      </p:sp>
      <p:sp>
        <p:nvSpPr>
          <p:cNvPr id="1162" name="かず"/>
          <p:cNvSpPr txBox="1"/>
          <p:nvPr/>
        </p:nvSpPr>
        <p:spPr>
          <a:xfrm>
            <a:off x="117226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63" name="0か1か = 1bit…"/>
          <p:cNvSpPr txBox="1"/>
          <p:nvPr/>
        </p:nvSpPr>
        <p:spPr>
          <a:xfrm>
            <a:off x="169696" y="3209228"/>
            <a:ext cx="5223207" cy="295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0か1か = 1bit</a:t>
            </a: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3万bit おぼえるよ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（0-255の数で4千コ）</a:t>
            </a:r>
          </a:p>
        </p:txBody>
      </p:sp>
      <p:graphicFrame>
        <p:nvGraphicFramePr>
          <p:cNvPr id="1164" name="Table"/>
          <p:cNvGraphicFramePr/>
          <p:nvPr/>
        </p:nvGraphicFramePr>
        <p:xfrm>
          <a:off x="7653866" y="3262507"/>
          <a:ext cx="3807554" cy="66774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</a:tblGrid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65" name=":"/>
          <p:cNvSpPr txBox="1"/>
          <p:nvPr/>
        </p:nvSpPr>
        <p:spPr>
          <a:xfrm>
            <a:off x="9411592" y="2412304"/>
            <a:ext cx="2667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Table"/>
          <p:cNvGraphicFramePr/>
          <p:nvPr/>
        </p:nvGraphicFramePr>
        <p:xfrm>
          <a:off x="107898" y="2172297"/>
          <a:ext cx="12793252" cy="55962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264417"/>
                <a:gridCol w="4264417"/>
                <a:gridCol w="4264417"/>
              </a:tblGrid>
              <a:tr h="1865400">
                <a:tc>
                  <a:txBody>
                    <a:bodyPr/>
                    <a:lstStyle/>
                    <a:p>
                      <a:pPr defTabSz="914400">
                        <a:defRPr b="0" sz="35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ノートPC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(byte)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4GB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(bit)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32,768bit
（3万）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34,359,738,368bit
（340億）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168" name="コンピューターのRAM（ラム）"/>
          <p:cNvSpPr txBox="1"/>
          <p:nvPr/>
        </p:nvSpPr>
        <p:spPr>
          <a:xfrm>
            <a:off x="969899" y="841609"/>
            <a:ext cx="1106500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コンピューターのRAM（ラム）</a:t>
            </a:r>
          </a:p>
        </p:txBody>
      </p:sp>
      <p:sp>
        <p:nvSpPr>
          <p:cNvPr id="1169" name="ノートPCは、IchigoJamの100万倍の記憶力"/>
          <p:cNvSpPr txBox="1"/>
          <p:nvPr/>
        </p:nvSpPr>
        <p:spPr>
          <a:xfrm>
            <a:off x="1276095" y="8455297"/>
            <a:ext cx="10452609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defTabSz="914400"/>
            <a:r>
              <a:t>ノートPCは、IchigoJamの100万倍の記憶力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7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80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181" name="Alt+C"/>
          <p:cNvSpPr txBox="1"/>
          <p:nvPr/>
        </p:nvSpPr>
        <p:spPr>
          <a:xfrm>
            <a:off x="6704327" y="5083871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82" name="ダブルクォート…"/>
          <p:cNvSpPr txBox="1"/>
          <p:nvPr/>
        </p:nvSpPr>
        <p:spPr>
          <a:xfrm>
            <a:off x="5867035" y="1193796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83" name="Arrow"/>
          <p:cNvSpPr/>
          <p:nvPr/>
        </p:nvSpPr>
        <p:spPr>
          <a:xfrm rot="16200000">
            <a:off x="72887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4" name="Arrow"/>
          <p:cNvSpPr/>
          <p:nvPr/>
        </p:nvSpPr>
        <p:spPr>
          <a:xfrm flipH="1" rot="16200000">
            <a:off x="6552126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5" name="Arrow"/>
          <p:cNvSpPr/>
          <p:nvPr/>
        </p:nvSpPr>
        <p:spPr>
          <a:xfrm flipH="1" rot="16200000">
            <a:off x="7716293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Arrow"/>
          <p:cNvSpPr/>
          <p:nvPr/>
        </p:nvSpPr>
        <p:spPr>
          <a:xfrm rot="16200000">
            <a:off x="60949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7" name="Shift+め…"/>
          <p:cNvSpPr txBox="1"/>
          <p:nvPr/>
        </p:nvSpPr>
        <p:spPr>
          <a:xfrm>
            <a:off x="3855294" y="55315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88" name="コンマ…"/>
          <p:cNvSpPr txBox="1"/>
          <p:nvPr/>
        </p:nvSpPr>
        <p:spPr>
          <a:xfrm>
            <a:off x="3949485" y="1392606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89" name="Arrow"/>
          <p:cNvSpPr/>
          <p:nvPr/>
        </p:nvSpPr>
        <p:spPr>
          <a:xfrm flipH="1" rot="16200000">
            <a:off x="4308459" y="309512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3" name="Group"/>
          <p:cNvGrpSpPr/>
          <p:nvPr/>
        </p:nvGrpSpPr>
        <p:grpSpPr>
          <a:xfrm>
            <a:off x="8466528" y="3842615"/>
            <a:ext cx="647670" cy="673101"/>
            <a:chOff x="0" y="0"/>
            <a:chExt cx="647669" cy="673100"/>
          </a:xfrm>
        </p:grpSpPr>
        <p:sp>
          <p:nvSpPr>
            <p:cNvPr id="1190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1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2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94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99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200" name="かっこ…"/>
          <p:cNvSpPr txBox="1"/>
          <p:nvPr/>
        </p:nvSpPr>
        <p:spPr>
          <a:xfrm>
            <a:off x="2713848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01" name="Arrow"/>
          <p:cNvSpPr/>
          <p:nvPr/>
        </p:nvSpPr>
        <p:spPr>
          <a:xfrm flipH="1" rot="16200000">
            <a:off x="4397359" y="25584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2" name="かっこ…"/>
          <p:cNvSpPr txBox="1"/>
          <p:nvPr/>
        </p:nvSpPr>
        <p:spPr>
          <a:xfrm>
            <a:off x="5397433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03" name="Arrow"/>
          <p:cNvSpPr/>
          <p:nvPr/>
        </p:nvSpPr>
        <p:spPr>
          <a:xfrm flipH="1" rot="16200000">
            <a:off x="5882911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4" name="ね…"/>
          <p:cNvSpPr txBox="1"/>
          <p:nvPr/>
        </p:nvSpPr>
        <p:spPr>
          <a:xfrm>
            <a:off x="5426918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05" name="Arrow"/>
          <p:cNvSpPr/>
          <p:nvPr/>
        </p:nvSpPr>
        <p:spPr>
          <a:xfrm rot="16200000">
            <a:off x="6306592" y="413751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6" name="Shift+け…"/>
          <p:cNvSpPr txBox="1"/>
          <p:nvPr/>
        </p:nvSpPr>
        <p:spPr>
          <a:xfrm>
            <a:off x="8698293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207" name="Arrow"/>
          <p:cNvSpPr/>
          <p:nvPr/>
        </p:nvSpPr>
        <p:spPr>
          <a:xfrm rot="16200000">
            <a:off x="92910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8" name="ダブルクォート…"/>
          <p:cNvSpPr txBox="1"/>
          <p:nvPr/>
        </p:nvSpPr>
        <p:spPr>
          <a:xfrm>
            <a:off x="7682227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209" name="Arrow"/>
          <p:cNvSpPr/>
          <p:nvPr/>
        </p:nvSpPr>
        <p:spPr>
          <a:xfrm flipH="1" rot="16200000">
            <a:off x="8728059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0" name="Arrow"/>
          <p:cNvSpPr/>
          <p:nvPr/>
        </p:nvSpPr>
        <p:spPr>
          <a:xfrm flipH="1" rot="16200000">
            <a:off x="9684792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14" name="Group"/>
          <p:cNvGrpSpPr/>
          <p:nvPr/>
        </p:nvGrpSpPr>
        <p:grpSpPr>
          <a:xfrm>
            <a:off x="10356006" y="3287388"/>
            <a:ext cx="687068" cy="714045"/>
            <a:chOff x="0" y="0"/>
            <a:chExt cx="687066" cy="714044"/>
          </a:xfrm>
        </p:grpSpPr>
        <p:sp>
          <p:nvSpPr>
            <p:cNvPr id="121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15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18" name="なんどかおす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なんどかおす</a:t>
            </a:r>
          </a:p>
        </p:txBody>
      </p:sp>
      <p:sp>
        <p:nvSpPr>
          <p:cNvPr id="1219" name="Arrow"/>
          <p:cNvSpPr/>
          <p:nvPr/>
        </p:nvSpPr>
        <p:spPr>
          <a:xfrm rot="16200000">
            <a:off x="8330125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0" name="Shift+め…"/>
          <p:cNvSpPr txBox="1"/>
          <p:nvPr/>
        </p:nvSpPr>
        <p:spPr>
          <a:xfrm>
            <a:off x="6196327" y="4603852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223" name="40 GOTO 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40 GOTO 20</a:t>
            </a:r>
          </a:p>
        </p:txBody>
      </p:sp>
      <p:pic>
        <p:nvPicPr>
          <p:cNvPr id="1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6146166" y="3279411"/>
            <a:ext cx="687068" cy="714045"/>
            <a:chOff x="0" y="0"/>
            <a:chExt cx="687066" cy="714044"/>
          </a:xfrm>
        </p:grpSpPr>
        <p:sp>
          <p:nvSpPr>
            <p:cNvPr id="1227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8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36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7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4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48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55" name="Group"/>
          <p:cNvGrpSpPr/>
          <p:nvPr/>
        </p:nvGrpSpPr>
        <p:grpSpPr>
          <a:xfrm>
            <a:off x="4864479" y="3808362"/>
            <a:ext cx="540841" cy="562076"/>
            <a:chOff x="0" y="0"/>
            <a:chExt cx="540839" cy="562075"/>
          </a:xfrm>
        </p:grpSpPr>
        <p:sp>
          <p:nvSpPr>
            <p:cNvPr id="1252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3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4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